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67" r:id="rId9"/>
    <p:sldId id="268" r:id="rId10"/>
    <p:sldId id="269" r:id="rId11"/>
    <p:sldId id="265" r:id="rId12"/>
    <p:sldId id="263" r:id="rId13"/>
    <p:sldId id="270" r:id="rId14"/>
    <p:sldId id="264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DA612-E322-4046-86DF-1BB2C4491F1F}" type="datetimeFigureOut">
              <a:rPr lang="fr-FR" smtClean="0"/>
              <a:t>27/09/2016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E0423-D3A0-40F9-A785-916B1E4F91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667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E0423-D3A0-40F9-A785-916B1E4F919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466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3FD7C-4BA0-4167-9462-6BD6E74FAB9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4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3FD7C-4BA0-4167-9462-6BD6E74FAB9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4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BFF3-147E-4B73-8E9B-DE5B5760B4F0}" type="datetimeFigureOut">
              <a:rPr lang="fr-FR" smtClean="0"/>
              <a:t>27/09/2016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2850-4A90-4AC0-8BA7-44A9A0F2F2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19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BFF3-147E-4B73-8E9B-DE5B5760B4F0}" type="datetimeFigureOut">
              <a:rPr lang="fr-FR" smtClean="0"/>
              <a:t>27/09/2016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2850-4A90-4AC0-8BA7-44A9A0F2F2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87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BFF3-147E-4B73-8E9B-DE5B5760B4F0}" type="datetimeFigureOut">
              <a:rPr lang="fr-FR" smtClean="0"/>
              <a:t>27/09/2016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2850-4A90-4AC0-8BA7-44A9A0F2F2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171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5"/>
          <p:cNvGrpSpPr>
            <a:grpSpLocks/>
          </p:cNvGrpSpPr>
          <p:nvPr userDrawn="1"/>
        </p:nvGrpSpPr>
        <p:grpSpPr bwMode="auto">
          <a:xfrm>
            <a:off x="0" y="-9525"/>
            <a:ext cx="9144000" cy="6845300"/>
            <a:chOff x="0" y="-9710"/>
            <a:chExt cx="9144000" cy="6844858"/>
          </a:xfrm>
        </p:grpSpPr>
        <p:sp>
          <p:nvSpPr>
            <p:cNvPr id="3" name="Arrondir un rectangle avec un coin du même côté 7"/>
            <p:cNvSpPr/>
            <p:nvPr userDrawn="1"/>
          </p:nvSpPr>
          <p:spPr>
            <a:xfrm>
              <a:off x="0" y="-3360"/>
              <a:ext cx="9144000" cy="850845"/>
            </a:xfrm>
            <a:prstGeom prst="round2Same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" name="Rectangle 8"/>
            <p:cNvSpPr/>
            <p:nvPr userDrawn="1"/>
          </p:nvSpPr>
          <p:spPr>
            <a:xfrm>
              <a:off x="0" y="853834"/>
              <a:ext cx="9144000" cy="5981314"/>
            </a:xfrm>
            <a:prstGeom prst="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5" name="Connecteur droit 9"/>
            <p:cNvCxnSpPr/>
            <p:nvPr userDrawn="1"/>
          </p:nvCxnSpPr>
          <p:spPr>
            <a:xfrm rot="5400000">
              <a:off x="827116" y="422062"/>
              <a:ext cx="863544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2369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5"/>
          <p:cNvGrpSpPr>
            <a:grpSpLocks/>
          </p:cNvGrpSpPr>
          <p:nvPr userDrawn="1"/>
        </p:nvGrpSpPr>
        <p:grpSpPr bwMode="auto">
          <a:xfrm>
            <a:off x="0" y="-9525"/>
            <a:ext cx="9144000" cy="6845300"/>
            <a:chOff x="0" y="-9710"/>
            <a:chExt cx="9144000" cy="6844858"/>
          </a:xfrm>
        </p:grpSpPr>
        <p:sp>
          <p:nvSpPr>
            <p:cNvPr id="3" name="Arrondir un rectangle avec un coin du même côté 7"/>
            <p:cNvSpPr/>
            <p:nvPr userDrawn="1"/>
          </p:nvSpPr>
          <p:spPr>
            <a:xfrm>
              <a:off x="0" y="-3360"/>
              <a:ext cx="9144000" cy="850845"/>
            </a:xfrm>
            <a:prstGeom prst="round2Same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" name="Rectangle 8"/>
            <p:cNvSpPr/>
            <p:nvPr userDrawn="1"/>
          </p:nvSpPr>
          <p:spPr>
            <a:xfrm>
              <a:off x="0" y="853834"/>
              <a:ext cx="9144000" cy="5981314"/>
            </a:xfrm>
            <a:prstGeom prst="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5" name="Connecteur droit 9"/>
            <p:cNvCxnSpPr/>
            <p:nvPr userDrawn="1"/>
          </p:nvCxnSpPr>
          <p:spPr>
            <a:xfrm rot="5400000">
              <a:off x="827116" y="422062"/>
              <a:ext cx="863544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670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BFF3-147E-4B73-8E9B-DE5B5760B4F0}" type="datetimeFigureOut">
              <a:rPr lang="fr-FR" smtClean="0"/>
              <a:t>27/09/2016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2850-4A90-4AC0-8BA7-44A9A0F2F2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9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BFF3-147E-4B73-8E9B-DE5B5760B4F0}" type="datetimeFigureOut">
              <a:rPr lang="fr-FR" smtClean="0"/>
              <a:t>27/09/2016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2850-4A90-4AC0-8BA7-44A9A0F2F2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07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BFF3-147E-4B73-8E9B-DE5B5760B4F0}" type="datetimeFigureOut">
              <a:rPr lang="fr-FR" smtClean="0"/>
              <a:t>27/09/2016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2850-4A90-4AC0-8BA7-44A9A0F2F2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10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BFF3-147E-4B73-8E9B-DE5B5760B4F0}" type="datetimeFigureOut">
              <a:rPr lang="fr-FR" smtClean="0"/>
              <a:t>27/09/2016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2850-4A90-4AC0-8BA7-44A9A0F2F2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97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BFF3-147E-4B73-8E9B-DE5B5760B4F0}" type="datetimeFigureOut">
              <a:rPr lang="fr-FR" smtClean="0"/>
              <a:t>27/09/2016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2850-4A90-4AC0-8BA7-44A9A0F2F2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78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BFF3-147E-4B73-8E9B-DE5B5760B4F0}" type="datetimeFigureOut">
              <a:rPr lang="fr-FR" smtClean="0"/>
              <a:t>27/09/2016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2850-4A90-4AC0-8BA7-44A9A0F2F2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0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BFF3-147E-4B73-8E9B-DE5B5760B4F0}" type="datetimeFigureOut">
              <a:rPr lang="fr-FR" smtClean="0"/>
              <a:t>27/09/2016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2850-4A90-4AC0-8BA7-44A9A0F2F2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00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BFF3-147E-4B73-8E9B-DE5B5760B4F0}" type="datetimeFigureOut">
              <a:rPr lang="fr-FR" smtClean="0"/>
              <a:t>27/09/2016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2850-4A90-4AC0-8BA7-44A9A0F2F2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5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BBFF3-147E-4B73-8E9B-DE5B5760B4F0}" type="datetimeFigureOut">
              <a:rPr lang="fr-FR" smtClean="0"/>
              <a:t>27/09/2016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92850-4A90-4AC0-8BA7-44A9A0F2F2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54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7300" dirty="0" smtClean="0"/>
              <a:t>CLASSE DE   CM1-CM2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3100" dirty="0" smtClean="0"/>
              <a:t>Angéline Préault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chemeClr val="tx1"/>
                </a:solidFill>
              </a:rPr>
              <a:t>Année 2016-2017</a:t>
            </a:r>
            <a:endParaRPr lang="fr-FR" sz="4800" dirty="0">
              <a:solidFill>
                <a:schemeClr val="tx1"/>
              </a:solidFill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382293"/>
            <a:ext cx="1099344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5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 bwMode="auto">
          <a:xfrm>
            <a:off x="1567774" y="260648"/>
            <a:ext cx="6048672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800" dirty="0" smtClean="0">
                <a:latin typeface="AlphaSports" panose="00000400000000000000" pitchFamily="2" charset="0"/>
              </a:rPr>
              <a:t>A toi de jouer</a:t>
            </a:r>
            <a:endParaRPr lang="fr-FR" sz="2800" dirty="0">
              <a:latin typeface="AlphaSports" panose="00000400000000000000" pitchFamily="2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314098" y="1170111"/>
            <a:ext cx="6408712" cy="4320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lang="fr-FR" sz="16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62" y="1386134"/>
            <a:ext cx="8064896" cy="133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755576" y="3119129"/>
            <a:ext cx="7378285" cy="1793574"/>
            <a:chOff x="547830" y="3091543"/>
            <a:chExt cx="7378285" cy="179357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79" b="31624"/>
            <a:stretch/>
          </p:blipFill>
          <p:spPr bwMode="auto">
            <a:xfrm>
              <a:off x="547830" y="3091543"/>
              <a:ext cx="7378285" cy="1382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061" b="3909"/>
            <a:stretch/>
          </p:blipFill>
          <p:spPr bwMode="auto">
            <a:xfrm>
              <a:off x="547830" y="4474029"/>
              <a:ext cx="7378285" cy="41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619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évaluations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fr-FR" altLang="fr-FR" sz="2000" dirty="0" smtClean="0">
                <a:latin typeface="Century Gothic" pitchFamily="34" charset="0"/>
              </a:rPr>
              <a:t>En continu</a:t>
            </a:r>
          </a:p>
          <a:p>
            <a:pPr>
              <a:lnSpc>
                <a:spcPct val="140000"/>
              </a:lnSpc>
            </a:pPr>
            <a:r>
              <a:rPr lang="fr-FR" altLang="fr-FR" sz="2000" dirty="0" smtClean="0">
                <a:latin typeface="Century Gothic" pitchFamily="34" charset="0"/>
              </a:rPr>
              <a:t>Livret scolaire 3 fois par an, changements en cours avec nouveaux programmes</a:t>
            </a:r>
          </a:p>
          <a:p>
            <a:pPr>
              <a:lnSpc>
                <a:spcPct val="140000"/>
              </a:lnSpc>
            </a:pPr>
            <a:endParaRPr lang="fr-FR" altLang="fr-FR" sz="2000" dirty="0" smtClean="0">
              <a:latin typeface="Century Gothic" pitchFamily="34" charset="0"/>
            </a:endParaRPr>
          </a:p>
          <a:p>
            <a:pPr>
              <a:lnSpc>
                <a:spcPct val="140000"/>
              </a:lnSpc>
            </a:pPr>
            <a:endParaRPr lang="fr-FR" altLang="fr-FR" sz="20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fr-FR" altLang="fr-FR" sz="20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146" name="Picture 2" descr="H:\DCIM\100PHOTO\SAM_7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4560507" cy="342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8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609"/>
            <a:ext cx="8229600" cy="1143000"/>
          </a:xfrm>
        </p:spPr>
        <p:txBody>
          <a:bodyPr/>
          <a:lstStyle/>
          <a:p>
            <a:r>
              <a:rPr lang="fr-FR" dirty="0" smtClean="0"/>
              <a:t>Communication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fr-FR" altLang="fr-FR" sz="2000" dirty="0" smtClean="0">
                <a:latin typeface="Century Gothic" pitchFamily="34" charset="0"/>
              </a:rPr>
              <a:t>Cahier de liaison (tampons)</a:t>
            </a:r>
          </a:p>
          <a:p>
            <a:pPr>
              <a:lnSpc>
                <a:spcPct val="140000"/>
              </a:lnSpc>
            </a:pPr>
            <a:endParaRPr lang="fr-FR" altLang="fr-FR" sz="20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20" name="Espace réservé du contenu 2"/>
          <p:cNvSpPr txBox="1">
            <a:spLocks/>
          </p:cNvSpPr>
          <p:nvPr/>
        </p:nvSpPr>
        <p:spPr>
          <a:xfrm>
            <a:off x="4435046" y="824338"/>
            <a:ext cx="4536504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fr-FR" altLang="fr-FR" sz="2000" dirty="0" smtClean="0">
                <a:latin typeface="Century Gothic" pitchFamily="34" charset="0"/>
              </a:rPr>
              <a:t>Cahier du jour, poésie</a:t>
            </a:r>
          </a:p>
          <a:p>
            <a:pPr>
              <a:lnSpc>
                <a:spcPct val="140000"/>
              </a:lnSpc>
            </a:pPr>
            <a:r>
              <a:rPr lang="fr-FR" altLang="fr-FR" sz="2000" dirty="0" smtClean="0">
                <a:latin typeface="Century Gothic" pitchFamily="34" charset="0"/>
              </a:rPr>
              <a:t>RDV janvier ou avant si besoin</a:t>
            </a:r>
          </a:p>
          <a:p>
            <a:pPr>
              <a:lnSpc>
                <a:spcPct val="140000"/>
              </a:lnSpc>
            </a:pPr>
            <a:endParaRPr lang="fr-FR" altLang="fr-FR" sz="2000" dirty="0" smtClean="0">
              <a:latin typeface="Century Gothic" pitchFamily="34" charset="0"/>
            </a:endParaRPr>
          </a:p>
          <a:p>
            <a:pPr>
              <a:lnSpc>
                <a:spcPct val="140000"/>
              </a:lnSpc>
            </a:pPr>
            <a:endParaRPr lang="fr-FR" altLang="fr-FR" sz="2000" dirty="0" smtClean="0">
              <a:latin typeface="Century Gothic" pitchFamily="34" charset="0"/>
            </a:endParaRPr>
          </a:p>
          <a:p>
            <a:pPr>
              <a:lnSpc>
                <a:spcPct val="140000"/>
              </a:lnSpc>
            </a:pPr>
            <a:endParaRPr lang="fr-FR" altLang="fr-FR" sz="2000" dirty="0" smtClean="0">
              <a:latin typeface="Century Gothic" pitchFamily="34" charset="0"/>
            </a:endParaRPr>
          </a:p>
          <a:p>
            <a:pPr>
              <a:lnSpc>
                <a:spcPct val="140000"/>
              </a:lnSpc>
            </a:pPr>
            <a:endParaRPr lang="fr-FR" altLang="fr-FR" sz="2000" dirty="0" smtClean="0">
              <a:latin typeface="Century Gothic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32450"/>
            <a:ext cx="7488832" cy="432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8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583643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8" b="21036"/>
          <a:stretch/>
        </p:blipFill>
        <p:spPr bwMode="auto">
          <a:xfrm>
            <a:off x="3347864" y="2996952"/>
            <a:ext cx="5449772" cy="255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84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67544" y="-609"/>
            <a:ext cx="8229600" cy="1143000"/>
          </a:xfrm>
        </p:spPr>
        <p:txBody>
          <a:bodyPr/>
          <a:lstStyle/>
          <a:p>
            <a:r>
              <a:rPr lang="fr-FR" dirty="0" smtClean="0"/>
              <a:t>Divers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fr-FR" altLang="fr-FR" sz="2000" dirty="0" smtClean="0">
                <a:latin typeface="Century Gothic" pitchFamily="34" charset="0"/>
              </a:rPr>
              <a:t>Blog : </a:t>
            </a:r>
            <a:r>
              <a:rPr lang="fr-FR" altLang="fr-FR" sz="2000" b="1" dirty="0" smtClean="0">
                <a:latin typeface="Century Gothic" pitchFamily="34" charset="0"/>
              </a:rPr>
              <a:t>larabateliere-ndlasalette.fr</a:t>
            </a:r>
          </a:p>
          <a:p>
            <a:pPr>
              <a:lnSpc>
                <a:spcPct val="140000"/>
              </a:lnSpc>
            </a:pPr>
            <a:r>
              <a:rPr lang="fr-FR" altLang="fr-FR" sz="2000" dirty="0" smtClean="0">
                <a:latin typeface="Century Gothic" pitchFamily="34" charset="0"/>
              </a:rPr>
              <a:t>Catéchèse : début </a:t>
            </a:r>
            <a:r>
              <a:rPr lang="fr-FR" altLang="fr-FR" sz="2000" b="1" dirty="0" smtClean="0">
                <a:latin typeface="Century Gothic" pitchFamily="34" charset="0"/>
              </a:rPr>
              <a:t>vendredi  7 octobre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fr-FR" altLang="fr-FR" sz="2000" dirty="0" smtClean="0">
                <a:latin typeface="Century Gothic" pitchFamily="34" charset="0"/>
              </a:rPr>
              <a:t>Profession de foi CM2 : date </a:t>
            </a:r>
            <a:r>
              <a:rPr lang="fr-FR" altLang="fr-FR" sz="2000" dirty="0" smtClean="0">
                <a:latin typeface="Century Gothic" pitchFamily="34" charset="0"/>
              </a:rPr>
              <a:t>communiquée bientôt</a:t>
            </a:r>
            <a:endParaRPr lang="fr-FR" altLang="fr-FR" sz="2000" dirty="0" smtClean="0">
              <a:latin typeface="Century Gothic" pitchFamily="34" charset="0"/>
            </a:endParaRPr>
          </a:p>
          <a:p>
            <a:pPr>
              <a:lnSpc>
                <a:spcPct val="140000"/>
              </a:lnSpc>
            </a:pPr>
            <a:r>
              <a:rPr lang="fr-FR" altLang="fr-FR" sz="2000" dirty="0" smtClean="0">
                <a:latin typeface="Century Gothic" pitchFamily="34" charset="0"/>
              </a:rPr>
              <a:t>APC, soutien : choix, début lundi 26 septembre, lundi et jeudi</a:t>
            </a:r>
          </a:p>
          <a:p>
            <a:pPr>
              <a:lnSpc>
                <a:spcPct val="140000"/>
              </a:lnSpc>
            </a:pPr>
            <a:r>
              <a:rPr lang="fr-FR" altLang="fr-FR" sz="2000" dirty="0" smtClean="0">
                <a:latin typeface="Century Gothic" pitchFamily="34" charset="0"/>
              </a:rPr>
              <a:t>Médicaments</a:t>
            </a:r>
          </a:p>
          <a:p>
            <a:pPr>
              <a:lnSpc>
                <a:spcPct val="140000"/>
              </a:lnSpc>
            </a:pPr>
            <a:r>
              <a:rPr lang="fr-FR" altLang="fr-FR" sz="2000" dirty="0" smtClean="0">
                <a:latin typeface="Century Gothic" pitchFamily="34" charset="0"/>
              </a:rPr>
              <a:t>Absences</a:t>
            </a:r>
          </a:p>
          <a:p>
            <a:pPr>
              <a:lnSpc>
                <a:spcPct val="140000"/>
              </a:lnSpc>
            </a:pPr>
            <a:r>
              <a:rPr lang="fr-FR" altLang="fr-FR" sz="2000" dirty="0" smtClean="0">
                <a:latin typeface="Century Gothic" pitchFamily="34" charset="0"/>
              </a:rPr>
              <a:t>Documents, assurances </a:t>
            </a:r>
          </a:p>
          <a:p>
            <a:pPr>
              <a:lnSpc>
                <a:spcPct val="140000"/>
              </a:lnSpc>
            </a:pPr>
            <a:r>
              <a:rPr lang="fr-FR" altLang="fr-FR" sz="2000" dirty="0" smtClean="0">
                <a:latin typeface="Century Gothic" pitchFamily="34" charset="0"/>
              </a:rPr>
              <a:t>Questions ?</a:t>
            </a:r>
          </a:p>
          <a:p>
            <a:pPr>
              <a:lnSpc>
                <a:spcPct val="140000"/>
              </a:lnSpc>
            </a:pPr>
            <a:endParaRPr lang="fr-FR" altLang="fr-FR" sz="20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48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Profil de la classe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0344" y="1268760"/>
            <a:ext cx="8229600" cy="452596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fr-FR" altLang="fr-FR" sz="2000" dirty="0" smtClean="0">
                <a:latin typeface="Century Gothic" pitchFamily="34" charset="0"/>
              </a:rPr>
              <a:t>24 élèves</a:t>
            </a:r>
          </a:p>
          <a:p>
            <a:r>
              <a:rPr lang="fr-FR" altLang="fr-FR" sz="2000" dirty="0">
                <a:latin typeface="Century Gothic" pitchFamily="34" charset="0"/>
              </a:rPr>
              <a:t>7</a:t>
            </a:r>
            <a:r>
              <a:rPr lang="fr-FR" altLang="fr-FR" sz="2000" dirty="0" smtClean="0">
                <a:latin typeface="Century Gothic" pitchFamily="34" charset="0"/>
              </a:rPr>
              <a:t> CM1 et 17 CM2</a:t>
            </a:r>
          </a:p>
          <a:p>
            <a:r>
              <a:rPr lang="fr-FR" altLang="fr-FR" sz="2000" dirty="0" smtClean="0">
                <a:latin typeface="Century Gothic" pitchFamily="34" charset="0"/>
              </a:rPr>
              <a:t>15 garçons et </a:t>
            </a:r>
            <a:r>
              <a:rPr lang="fr-FR" altLang="fr-FR" sz="2000" dirty="0">
                <a:latin typeface="Century Gothic" pitchFamily="34" charset="0"/>
              </a:rPr>
              <a:t>9</a:t>
            </a:r>
            <a:r>
              <a:rPr lang="fr-FR" altLang="fr-FR" sz="2000" dirty="0" smtClean="0">
                <a:latin typeface="Century Gothic" pitchFamily="34" charset="0"/>
              </a:rPr>
              <a:t> filles</a:t>
            </a:r>
          </a:p>
          <a:p>
            <a:r>
              <a:rPr lang="fr-FR" altLang="fr-FR" sz="2000" dirty="0" smtClean="0">
                <a:latin typeface="Century Gothic" pitchFamily="34" charset="0"/>
              </a:rPr>
              <a:t>Monique</a:t>
            </a:r>
          </a:p>
          <a:p>
            <a:r>
              <a:rPr lang="fr-FR" altLang="fr-FR" sz="2000" dirty="0" smtClean="0">
                <a:latin typeface="Century Gothic" pitchFamily="34" charset="0"/>
              </a:rPr>
              <a:t>Rythme </a:t>
            </a:r>
            <a:endParaRPr lang="fr-FR" altLang="fr-FR" sz="2000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fr-FR" altLang="fr-FR" sz="2000" dirty="0" smtClean="0">
                <a:latin typeface="Century Gothic" pitchFamily="34" charset="0"/>
              </a:rPr>
              <a:t>plutôt </a:t>
            </a:r>
            <a:r>
              <a:rPr lang="fr-FR" altLang="fr-FR" sz="2000" dirty="0" smtClean="0">
                <a:latin typeface="Century Gothic" pitchFamily="34" charset="0"/>
              </a:rPr>
              <a:t>homogène</a:t>
            </a:r>
          </a:p>
          <a:p>
            <a:pPr marL="0" indent="0">
              <a:buNone/>
            </a:pPr>
            <a:endParaRPr lang="fr-FR" altLang="fr-FR" sz="20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 descr="H:\DCIM\100PHOTO\SAM_7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04864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5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dirty="0" smtClean="0"/>
              <a:t>Une journée de classe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21829"/>
              </p:ext>
            </p:extLst>
          </p:nvPr>
        </p:nvGraphicFramePr>
        <p:xfrm>
          <a:off x="467544" y="908720"/>
          <a:ext cx="8136904" cy="57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4100"/>
                <a:gridCol w="1808201"/>
                <a:gridCol w="1808201"/>
                <a:gridCol w="1808201"/>
                <a:gridCol w="1808201"/>
              </a:tblGrid>
              <a:tr h="192986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Lundi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Mardi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Jeudi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Vendredi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</a:tr>
              <a:tr h="174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8h45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Rituels anglais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Rituels anglais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Rituel anglais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Rituels anglais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</a:tr>
              <a:tr h="174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9h00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Lecture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Rituel grammaire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Rituel conjugaison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Mathématiques problèmes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</a:tr>
              <a:tr h="174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9h15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Conjugaison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Dictée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74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9h30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Orthographe, conjugaison (transposition)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74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9h45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Rituel dictée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</a:tr>
              <a:tr h="174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10h00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Grammaire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Jogging d'écriture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Jogging d'écriture 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EDL, vocabulaire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</a:tr>
              <a:tr h="174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10h15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74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10h30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b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Récréation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74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10h45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b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Mathématiques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Mathématiques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Mathématiques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Littérature / Projet d'écriture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</a:tr>
              <a:tr h="174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11h00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74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11h15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Remédiation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</a:tr>
              <a:tr h="1929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11h30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74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11h45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Rituel géométrie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Education musicale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Education musicale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Tests de tables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</a:tr>
              <a:tr h="1929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12h00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b"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Repas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29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b"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217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13h30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b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Histoire/Géographie (décloisonnement)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Ateliers de lecture/TUIC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Sciences       (décloisonnement)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Ateliers de lecture/TUIC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</a:tr>
              <a:tr h="174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13h45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74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14h00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Calcul mental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Anglais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</a:tr>
              <a:tr h="1929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14h15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Arts visuels / Histoire des arts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29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14h30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Calcul mental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Calcul mental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74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14h45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Poésie / Méthodo de la mémorisation / EMC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EPS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Ecriture des leçons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</a:tr>
              <a:tr h="174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15h00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74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15h15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Récréation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</a:tr>
              <a:tr h="1929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15h30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Récréation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Hors contrat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</a:tr>
              <a:tr h="174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15h45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EPS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Défi maths, rituel raisonnement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EDL vocabulaire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74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16h00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29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16h15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29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16h30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Sortie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Sortie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Sortie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Sortie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Kristen ITC"/>
                      </a:endParaRPr>
                    </a:p>
                  </a:txBody>
                  <a:tcPr marL="7913" marR="7913" marT="791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8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Programmes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8424936" cy="504056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fr-FR" altLang="fr-FR" sz="2000" dirty="0" smtClean="0">
                <a:latin typeface="Century Gothic" pitchFamily="34" charset="0"/>
              </a:rPr>
              <a:t>Nouveaux programmes</a:t>
            </a:r>
          </a:p>
          <a:p>
            <a:pPr>
              <a:lnSpc>
                <a:spcPct val="140000"/>
              </a:lnSpc>
              <a:buFontTx/>
              <a:buChar char="-"/>
            </a:pPr>
            <a:r>
              <a:rPr lang="fr-FR" altLang="fr-FR" sz="2000" dirty="0" smtClean="0">
                <a:latin typeface="Century Gothic" pitchFamily="34" charset="0"/>
              </a:rPr>
              <a:t>Français</a:t>
            </a:r>
          </a:p>
          <a:p>
            <a:pPr>
              <a:lnSpc>
                <a:spcPct val="140000"/>
              </a:lnSpc>
              <a:buFontTx/>
              <a:buChar char="-"/>
            </a:pPr>
            <a:r>
              <a:rPr lang="fr-FR" altLang="fr-FR" sz="2000" dirty="0" smtClean="0">
                <a:latin typeface="Century Gothic" pitchFamily="34" charset="0"/>
              </a:rPr>
              <a:t>Maths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fr-FR" altLang="fr-FR" sz="2000" dirty="0" smtClean="0">
                <a:latin typeface="Century Gothic" pitchFamily="34" charset="0"/>
              </a:rPr>
              <a:t>Le plus important : </a:t>
            </a:r>
          </a:p>
          <a:p>
            <a:pPr marL="0" indent="0">
              <a:buNone/>
            </a:pPr>
            <a:r>
              <a:rPr lang="fr-FR" sz="2000" dirty="0" smtClean="0"/>
              <a:t>Objectifs</a:t>
            </a:r>
            <a:r>
              <a:rPr lang="fr-FR" sz="2000" dirty="0"/>
              <a:t> : </a:t>
            </a:r>
          </a:p>
          <a:p>
            <a:pPr marL="0" indent="0">
              <a:buNone/>
            </a:pPr>
            <a:r>
              <a:rPr lang="fr-FR" sz="5100" dirty="0" smtClean="0"/>
              <a:t>.</a:t>
            </a:r>
            <a:r>
              <a:rPr lang="fr-FR" sz="2000" dirty="0" smtClean="0"/>
              <a:t>     Savoir </a:t>
            </a:r>
            <a:r>
              <a:rPr lang="fr-FR" sz="2000" dirty="0"/>
              <a:t>écrire seul : phrases correctes 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et </a:t>
            </a:r>
            <a:r>
              <a:rPr lang="fr-FR" sz="2000" dirty="0"/>
              <a:t>orthographe </a:t>
            </a:r>
            <a:r>
              <a:rPr lang="fr-FR" sz="2000" dirty="0" smtClean="0"/>
              <a:t>correcte</a:t>
            </a:r>
          </a:p>
          <a:p>
            <a:r>
              <a:rPr lang="fr-FR" sz="2000" dirty="0"/>
              <a:t>savoir comprendre ce qu’on lit</a:t>
            </a:r>
          </a:p>
          <a:p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pPr marL="0" indent="0">
              <a:lnSpc>
                <a:spcPct val="140000"/>
              </a:lnSpc>
              <a:buNone/>
            </a:pPr>
            <a:r>
              <a:rPr lang="fr-FR" sz="2000" b="1" u="sng" dirty="0" smtClean="0"/>
              <a:t>Objectifs</a:t>
            </a:r>
            <a:r>
              <a:rPr lang="fr-FR" sz="2000" b="1" u="sng" dirty="0"/>
              <a:t> : </a:t>
            </a:r>
            <a:endParaRPr lang="fr-FR" sz="2000" dirty="0"/>
          </a:p>
          <a:p>
            <a:r>
              <a:rPr lang="fr-FR" sz="2000" dirty="0"/>
              <a:t>Raisonner</a:t>
            </a:r>
          </a:p>
          <a:p>
            <a:r>
              <a:rPr lang="fr-FR" sz="2000" dirty="0"/>
              <a:t>Calculer</a:t>
            </a:r>
          </a:p>
          <a:p>
            <a:r>
              <a:rPr lang="fr-FR" sz="2000" dirty="0"/>
              <a:t>Comprendre pour se débrouiller : espace, mesures longueur…</a:t>
            </a:r>
          </a:p>
          <a:p>
            <a:pPr marL="0" indent="0">
              <a:lnSpc>
                <a:spcPct val="140000"/>
              </a:lnSpc>
              <a:buNone/>
            </a:pPr>
            <a:endParaRPr lang="fr-FR" altLang="fr-FR" sz="2000" dirty="0" smtClean="0">
              <a:latin typeface="Century Gothic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fr-FR" altLang="fr-FR" sz="2000" dirty="0" smtClean="0">
                <a:latin typeface="Century Gothic" pitchFamily="34" charset="0"/>
              </a:rPr>
              <a:t>Développer l’autonomie et le rythme</a:t>
            </a:r>
          </a:p>
          <a:p>
            <a:pPr marL="0" indent="0">
              <a:buNone/>
            </a:pPr>
            <a:endParaRPr lang="fr-FR" altLang="fr-FR" sz="20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3074" name="Picture 2" descr="H:\DCIM\100PHOTO\SAM_7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671" y="1268760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71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72098"/>
            <a:ext cx="2375938" cy="166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2438" y="-609"/>
            <a:ext cx="8229600" cy="1143000"/>
          </a:xfrm>
        </p:spPr>
        <p:txBody>
          <a:bodyPr/>
          <a:lstStyle/>
          <a:p>
            <a:r>
              <a:rPr lang="fr-FR" dirty="0" smtClean="0"/>
              <a:t>Projet d’école</a:t>
            </a:r>
            <a:endParaRPr lang="fr-FR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467544" y="2852936"/>
            <a:ext cx="4104456" cy="1093819"/>
          </a:xfrm>
          <a:prstGeom prst="wedgeEllipseCallout">
            <a:avLst>
              <a:gd name="adj1" fmla="val 19"/>
              <a:gd name="adj2" fmla="val 288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fr-FR" sz="1600" dirty="0" smtClean="0"/>
              <a:t>Exprimer les émotions à travers la pièce de théâtre pour Noël</a:t>
            </a:r>
          </a:p>
          <a:p>
            <a:pPr algn="ctr"/>
            <a:endParaRPr lang="fr-FR" altLang="fr-FR" dirty="0">
              <a:latin typeface="Calibri" pitchFamily="34" charset="0"/>
            </a:endParaRPr>
          </a:p>
          <a:p>
            <a:pPr algn="ctr"/>
            <a:endParaRPr lang="fr-FR" altLang="fr-FR" dirty="0">
              <a:latin typeface="Century Gothic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4551484"/>
            <a:ext cx="3744913" cy="1584325"/>
          </a:xfrm>
          <a:prstGeom prst="wedgeEllipseCallout">
            <a:avLst>
              <a:gd name="adj1" fmla="val 18505"/>
              <a:gd name="adj2" fmla="val -1202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fr-FR" sz="1600" dirty="0" smtClean="0"/>
              <a:t>Réaliser des expositions</a:t>
            </a:r>
          </a:p>
          <a:p>
            <a:pPr algn="ctr"/>
            <a:r>
              <a:rPr lang="fr-FR" altLang="fr-FR" sz="1600" dirty="0" smtClean="0"/>
              <a:t>Découvrir des techniques, peintres, mouvements</a:t>
            </a:r>
          </a:p>
          <a:p>
            <a:pPr algn="ctr"/>
            <a:endParaRPr lang="fr-FR" altLang="fr-FR" sz="1200" dirty="0">
              <a:latin typeface="Century Gothic" pitchFamily="34" charset="0"/>
            </a:endParaRPr>
          </a:p>
          <a:p>
            <a:pPr algn="ctr"/>
            <a:endParaRPr lang="fr-FR" altLang="fr-FR" dirty="0"/>
          </a:p>
          <a:p>
            <a:pPr algn="ctr"/>
            <a:endParaRPr lang="fr-FR" altLang="fr-FR" dirty="0"/>
          </a:p>
          <a:p>
            <a:pPr algn="ctr"/>
            <a:endParaRPr lang="fr-FR" altLang="fr-FR" dirty="0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5076056" y="3191105"/>
            <a:ext cx="3741707" cy="1511300"/>
          </a:xfrm>
          <a:prstGeom prst="wedgeEllipseCallout">
            <a:avLst>
              <a:gd name="adj1" fmla="val -14843"/>
              <a:gd name="adj2" fmla="val -913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fr-FR" sz="1600" dirty="0" smtClean="0">
                <a:latin typeface="+mj-lt"/>
              </a:rPr>
              <a:t>Matinée lancement de projet</a:t>
            </a:r>
          </a:p>
          <a:p>
            <a:pPr algn="ctr"/>
            <a:r>
              <a:rPr lang="fr-FR" altLang="fr-FR" sz="1600" b="1" dirty="0" smtClean="0">
                <a:latin typeface="+mj-lt"/>
              </a:rPr>
              <a:t>Embellir l’école</a:t>
            </a:r>
          </a:p>
          <a:p>
            <a:pPr algn="ctr"/>
            <a:r>
              <a:rPr lang="fr-FR" altLang="fr-FR" sz="1600" b="1" dirty="0" smtClean="0">
                <a:latin typeface="+mj-lt"/>
              </a:rPr>
              <a:t>Visiter le musée </a:t>
            </a:r>
            <a:r>
              <a:rPr lang="fr-FR" altLang="fr-FR" sz="1600" b="1" dirty="0" err="1" smtClean="0">
                <a:latin typeface="+mj-lt"/>
              </a:rPr>
              <a:t>Chaissac</a:t>
            </a:r>
            <a:endParaRPr lang="fr-FR" altLang="fr-FR" sz="1600" b="1" dirty="0" smtClean="0">
              <a:latin typeface="+mj-lt"/>
            </a:endParaRPr>
          </a:p>
          <a:p>
            <a:pPr algn="ctr"/>
            <a:endParaRPr lang="fr-FR" altLang="fr-FR" sz="1400" dirty="0" smtClean="0">
              <a:latin typeface="Century Gothic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2223" y="987939"/>
            <a:ext cx="85198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Objectifs généraux : </a:t>
            </a:r>
          </a:p>
          <a:p>
            <a:pPr lvl="0"/>
            <a:r>
              <a:rPr lang="fr-FR" sz="2000" dirty="0" smtClean="0"/>
              <a:t>- Manipuler</a:t>
            </a:r>
            <a:r>
              <a:rPr lang="fr-FR" sz="2000" dirty="0"/>
              <a:t>, créer</a:t>
            </a:r>
          </a:p>
          <a:p>
            <a:pPr lvl="0"/>
            <a:r>
              <a:rPr lang="fr-FR" sz="2000" dirty="0" smtClean="0"/>
              <a:t>- Exprimer </a:t>
            </a:r>
            <a:r>
              <a:rPr lang="fr-FR" sz="2000" dirty="0"/>
              <a:t>ses sentiments et émotions à travers le langage</a:t>
            </a:r>
          </a:p>
          <a:p>
            <a:pPr lvl="0"/>
            <a:r>
              <a:rPr lang="fr-FR" sz="2000" dirty="0" smtClean="0"/>
              <a:t>- Découvrir </a:t>
            </a:r>
            <a:r>
              <a:rPr lang="fr-FR" sz="2000" dirty="0"/>
              <a:t>et reconnaître des artistes et des mouvements très </a:t>
            </a:r>
            <a:r>
              <a:rPr lang="fr-FR" sz="2000" dirty="0" smtClean="0"/>
              <a:t>divers</a:t>
            </a:r>
          </a:p>
          <a:p>
            <a:r>
              <a:rPr lang="fr-FR" sz="1400" dirty="0"/>
              <a:t>Thèmes : </a:t>
            </a:r>
          </a:p>
          <a:p>
            <a:pPr lvl="0"/>
            <a:r>
              <a:rPr lang="fr-FR" sz="1400" dirty="0"/>
              <a:t>La couleur </a:t>
            </a:r>
            <a:r>
              <a:rPr lang="fr-FR" sz="1400" dirty="0" smtClean="0"/>
              <a:t> Les </a:t>
            </a:r>
            <a:r>
              <a:rPr lang="fr-FR" sz="1400" dirty="0"/>
              <a:t>émotions dans l’art </a:t>
            </a:r>
            <a:r>
              <a:rPr lang="fr-FR" sz="1400" dirty="0" smtClean="0"/>
              <a:t> Formes </a:t>
            </a:r>
            <a:r>
              <a:rPr lang="fr-FR" sz="1400" dirty="0"/>
              <a:t>et volumes </a:t>
            </a:r>
            <a:r>
              <a:rPr lang="fr-FR" sz="1400" dirty="0" smtClean="0"/>
              <a:t> La matière </a:t>
            </a:r>
            <a:r>
              <a:rPr lang="fr-FR" sz="1400" dirty="0" err="1" smtClean="0"/>
              <a:t>Chaissac</a:t>
            </a:r>
            <a:r>
              <a:rPr lang="fr-FR" sz="1400" dirty="0" smtClean="0"/>
              <a:t> </a:t>
            </a:r>
            <a:r>
              <a:rPr lang="fr-FR" sz="1400" dirty="0"/>
              <a:t> </a:t>
            </a:r>
            <a:r>
              <a:rPr lang="fr-FR" sz="1400" dirty="0" smtClean="0"/>
              <a:t>La </a:t>
            </a:r>
            <a:r>
              <a:rPr lang="fr-FR" sz="1400" dirty="0"/>
              <a:t>nature et le </a:t>
            </a:r>
            <a:r>
              <a:rPr lang="fr-FR" sz="1400" dirty="0" err="1"/>
              <a:t>land’art</a:t>
            </a:r>
            <a:endParaRPr lang="fr-FR" sz="1400" dirty="0"/>
          </a:p>
          <a:p>
            <a:pPr marL="342900" lvl="0" indent="-342900">
              <a:buFontTx/>
              <a:buChar char="-"/>
            </a:pPr>
            <a:endParaRPr lang="fr-FR" sz="2000" dirty="0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4716016" y="5032309"/>
            <a:ext cx="3303984" cy="1397785"/>
          </a:xfrm>
          <a:prstGeom prst="wedgeEllipseCallout">
            <a:avLst>
              <a:gd name="adj1" fmla="val 18505"/>
              <a:gd name="adj2" fmla="val -1202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fr-FR" sz="1600" dirty="0" smtClean="0"/>
              <a:t>Lydia et l’aquarelliste, Le secret de la Joconde, rallye lecture</a:t>
            </a:r>
          </a:p>
          <a:p>
            <a:pPr algn="ctr"/>
            <a:endParaRPr lang="fr-FR" altLang="fr-FR" sz="1600" dirty="0" smtClean="0"/>
          </a:p>
          <a:p>
            <a:pPr algn="ctr"/>
            <a:endParaRPr lang="fr-FR" altLang="fr-FR" sz="1200" dirty="0">
              <a:latin typeface="Century Gothic" pitchFamily="34" charset="0"/>
            </a:endParaRPr>
          </a:p>
          <a:p>
            <a:pPr algn="ctr"/>
            <a:endParaRPr lang="fr-FR" altLang="fr-FR" dirty="0"/>
          </a:p>
          <a:p>
            <a:pPr algn="ctr"/>
            <a:endParaRPr lang="fr-FR" altLang="fr-FR" dirty="0"/>
          </a:p>
          <a:p>
            <a:pPr algn="ctr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148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leçons à la maison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12776"/>
            <a:ext cx="7848872" cy="446449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40000"/>
              </a:lnSpc>
            </a:pPr>
            <a:r>
              <a:rPr lang="fr-FR" altLang="fr-FR" sz="2000" dirty="0" smtClean="0">
                <a:latin typeface="Century Gothic" pitchFamily="34" charset="0"/>
              </a:rPr>
              <a:t>Environ 30 minutes en CM, besoin de vous</a:t>
            </a:r>
          </a:p>
          <a:p>
            <a:pPr>
              <a:lnSpc>
                <a:spcPct val="140000"/>
              </a:lnSpc>
            </a:pPr>
            <a:r>
              <a:rPr lang="fr-FR" altLang="fr-FR" sz="2000" dirty="0" smtClean="0">
                <a:latin typeface="Century Gothic" pitchFamily="34" charset="0"/>
              </a:rPr>
              <a:t>Insister sur la lecture, les tables, les mots</a:t>
            </a:r>
          </a:p>
          <a:p>
            <a:pPr>
              <a:lnSpc>
                <a:spcPct val="140000"/>
              </a:lnSpc>
            </a:pPr>
            <a:r>
              <a:rPr lang="fr-FR" altLang="fr-FR" sz="2000" dirty="0" smtClean="0">
                <a:latin typeface="Century Gothic" pitchFamily="34" charset="0"/>
              </a:rPr>
              <a:t>Français, maths : à toi de jouer pour comprendre</a:t>
            </a:r>
          </a:p>
          <a:p>
            <a:pPr>
              <a:lnSpc>
                <a:spcPct val="140000"/>
              </a:lnSpc>
            </a:pPr>
            <a:r>
              <a:rPr lang="fr-FR" altLang="fr-FR" sz="2000" dirty="0" smtClean="0">
                <a:latin typeface="Century Gothic" pitchFamily="34" charset="0"/>
              </a:rPr>
              <a:t>Mots : ordinateur</a:t>
            </a:r>
          </a:p>
          <a:p>
            <a:pPr>
              <a:lnSpc>
                <a:spcPct val="140000"/>
              </a:lnSpc>
            </a:pPr>
            <a:r>
              <a:rPr lang="fr-FR" altLang="fr-FR" sz="2000" dirty="0" smtClean="0">
                <a:latin typeface="Century Gothic" pitchFamily="34" charset="0"/>
              </a:rPr>
              <a:t>Sites possibles</a:t>
            </a:r>
          </a:p>
          <a:p>
            <a:pPr>
              <a:lnSpc>
                <a:spcPct val="140000"/>
              </a:lnSpc>
              <a:buFontTx/>
              <a:buChar char="-"/>
            </a:pPr>
            <a:r>
              <a:rPr lang="fr-FR" altLang="fr-FR" sz="2000" b="1" dirty="0" smtClean="0">
                <a:latin typeface="Century Gothic" pitchFamily="34" charset="0"/>
              </a:rPr>
              <a:t>www.jeuxpedago.com</a:t>
            </a:r>
          </a:p>
          <a:p>
            <a:pPr>
              <a:lnSpc>
                <a:spcPct val="140000"/>
              </a:lnSpc>
              <a:buFontTx/>
              <a:buChar char="-"/>
            </a:pPr>
            <a:r>
              <a:rPr lang="fr-FR" altLang="fr-FR" sz="2000" dirty="0" smtClean="0">
                <a:latin typeface="Century Gothic" pitchFamily="34" charset="0"/>
              </a:rPr>
              <a:t>www.linstit.com</a:t>
            </a:r>
          </a:p>
          <a:p>
            <a:pPr>
              <a:lnSpc>
                <a:spcPct val="140000"/>
              </a:lnSpc>
              <a:buFontTx/>
              <a:buChar char="-"/>
            </a:pPr>
            <a:r>
              <a:rPr lang="fr-FR" altLang="fr-FR" sz="2000" dirty="0" smtClean="0">
                <a:latin typeface="Century Gothic" pitchFamily="34" charset="0"/>
              </a:rPr>
              <a:t>www.logicieleducatif.fr</a:t>
            </a:r>
          </a:p>
          <a:p>
            <a:pPr>
              <a:lnSpc>
                <a:spcPct val="140000"/>
              </a:lnSpc>
            </a:pPr>
            <a:r>
              <a:rPr lang="fr-FR" altLang="fr-FR" sz="2000" dirty="0" smtClean="0">
                <a:latin typeface="Century Gothic" pitchFamily="34" charset="0"/>
              </a:rPr>
              <a:t>Blog de </a:t>
            </a:r>
            <a:r>
              <a:rPr lang="fr-FR" altLang="fr-FR" sz="2000" dirty="0">
                <a:latin typeface="Century Gothic" pitchFamily="34" charset="0"/>
              </a:rPr>
              <a:t>l’école : </a:t>
            </a:r>
            <a:endParaRPr lang="fr-FR" altLang="fr-FR" sz="2000" dirty="0" smtClean="0">
              <a:latin typeface="Century Gothic" pitchFamily="34" charset="0"/>
            </a:endParaRPr>
          </a:p>
          <a:p>
            <a:pPr>
              <a:lnSpc>
                <a:spcPct val="140000"/>
              </a:lnSpc>
            </a:pPr>
            <a:r>
              <a:rPr lang="fr-FR" altLang="fr-FR" sz="2000" b="1" dirty="0" smtClean="0">
                <a:latin typeface="Century Gothic" pitchFamily="34" charset="0"/>
              </a:rPr>
              <a:t>larabateliere-ndlasalette.fr</a:t>
            </a:r>
            <a:endParaRPr lang="fr-FR" altLang="fr-FR" sz="2000" b="1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fr-FR" altLang="fr-FR" sz="20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56769"/>
            <a:ext cx="4239567" cy="32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8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e 5"/>
          <p:cNvGrpSpPr>
            <a:grpSpLocks/>
          </p:cNvGrpSpPr>
          <p:nvPr/>
        </p:nvGrpSpPr>
        <p:grpSpPr bwMode="auto">
          <a:xfrm>
            <a:off x="285750" y="0"/>
            <a:ext cx="8858250" cy="641350"/>
            <a:chOff x="107504" y="116632"/>
            <a:chExt cx="8856984" cy="639994"/>
          </a:xfrm>
        </p:grpSpPr>
        <p:sp>
          <p:nvSpPr>
            <p:cNvPr id="14343" name="ZoneTexte 8"/>
            <p:cNvSpPr txBox="1">
              <a:spLocks noChangeArrowheads="1"/>
            </p:cNvSpPr>
            <p:nvPr/>
          </p:nvSpPr>
          <p:spPr bwMode="auto">
            <a:xfrm>
              <a:off x="107504" y="116632"/>
              <a:ext cx="1007918" cy="639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3600" dirty="0" smtClean="0">
                  <a:latin typeface="Arial Rounded MT Bold" pitchFamily="34" charset="0"/>
                </a:rPr>
                <a:t>G1</a:t>
              </a:r>
              <a:endParaRPr lang="fr-FR" sz="3600" dirty="0">
                <a:latin typeface="Arial Rounded MT Bold" pitchFamily="34" charset="0"/>
              </a:endParaRPr>
            </a:p>
          </p:txBody>
        </p:sp>
        <p:sp>
          <p:nvSpPr>
            <p:cNvPr id="14344" name="ZoneTexte 9"/>
            <p:cNvSpPr txBox="1">
              <a:spLocks noChangeArrowheads="1"/>
            </p:cNvSpPr>
            <p:nvPr/>
          </p:nvSpPr>
          <p:spPr bwMode="auto">
            <a:xfrm>
              <a:off x="1331292" y="116632"/>
              <a:ext cx="7633196" cy="639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3600" dirty="0" smtClean="0">
                  <a:latin typeface="Arial Rounded MT Bold" pitchFamily="34" charset="0"/>
                </a:rPr>
                <a:t>Les formes de phrases</a:t>
              </a:r>
              <a:endParaRPr lang="fr-FR" sz="3600" dirty="0">
                <a:latin typeface="Arial Rounded MT Bold" pitchFamily="34" charset="0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46" b="29844"/>
          <a:stretch/>
        </p:blipFill>
        <p:spPr bwMode="auto">
          <a:xfrm>
            <a:off x="179513" y="980728"/>
            <a:ext cx="5256583" cy="314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8" t="60171"/>
          <a:stretch/>
        </p:blipFill>
        <p:spPr bwMode="auto">
          <a:xfrm rot="2137590">
            <a:off x="6131038" y="4160267"/>
            <a:ext cx="2450835" cy="212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61038"/>
            <a:ext cx="2332270" cy="136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58332" y="5013176"/>
            <a:ext cx="5797844" cy="158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fr-FR" sz="1600" dirty="0" smtClean="0">
                <a:latin typeface="Calibri" pitchFamily="34" charset="0"/>
              </a:rPr>
              <a:t>Exemples </a:t>
            </a:r>
            <a:r>
              <a:rPr lang="fr-FR" sz="1600" dirty="0">
                <a:latin typeface="Calibri" pitchFamily="34" charset="0"/>
              </a:rPr>
              <a:t>: </a:t>
            </a:r>
            <a:endParaRPr lang="fr-FR" sz="1600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fr-FR" sz="1600" dirty="0" smtClean="0">
                <a:latin typeface="Calibri" pitchFamily="34" charset="0"/>
              </a:rPr>
              <a:t>J’en veux </a:t>
            </a:r>
            <a:r>
              <a:rPr lang="fr-FR" sz="1600" b="1" dirty="0" smtClean="0">
                <a:latin typeface="Calibri" pitchFamily="34" charset="0"/>
              </a:rPr>
              <a:t>encore.</a:t>
            </a:r>
            <a:r>
              <a:rPr lang="fr-FR" sz="1600" dirty="0" smtClean="0">
                <a:latin typeface="Calibri" pitchFamily="34" charset="0"/>
              </a:rPr>
              <a:t>		    Je </a:t>
            </a:r>
            <a:r>
              <a:rPr lang="fr-FR" sz="1600" b="1" dirty="0" smtClean="0">
                <a:latin typeface="Calibri" pitchFamily="34" charset="0"/>
              </a:rPr>
              <a:t>n’</a:t>
            </a:r>
            <a:r>
              <a:rPr lang="fr-FR" sz="1600" dirty="0" smtClean="0">
                <a:latin typeface="Calibri" pitchFamily="34" charset="0"/>
              </a:rPr>
              <a:t>en veux </a:t>
            </a:r>
            <a:r>
              <a:rPr lang="fr-FR" sz="1600" b="1" dirty="0" smtClean="0">
                <a:latin typeface="Calibri" pitchFamily="34" charset="0"/>
              </a:rPr>
              <a:t>plus.</a:t>
            </a:r>
          </a:p>
          <a:p>
            <a:pPr>
              <a:lnSpc>
                <a:spcPct val="120000"/>
              </a:lnSpc>
            </a:pPr>
            <a:r>
              <a:rPr lang="fr-FR" sz="1600" dirty="0" smtClean="0">
                <a:latin typeface="Calibri" pitchFamily="34" charset="0"/>
              </a:rPr>
              <a:t>Il prend </a:t>
            </a:r>
            <a:r>
              <a:rPr lang="fr-FR" sz="1600" b="1" dirty="0" smtClean="0">
                <a:latin typeface="Calibri" pitchFamily="34" charset="0"/>
              </a:rPr>
              <a:t>toujours</a:t>
            </a:r>
            <a:r>
              <a:rPr lang="fr-FR" sz="1600" dirty="0" smtClean="0">
                <a:latin typeface="Calibri" pitchFamily="34" charset="0"/>
              </a:rPr>
              <a:t> un livre.	    Il </a:t>
            </a:r>
            <a:r>
              <a:rPr lang="fr-FR" sz="1600" b="1" dirty="0" smtClean="0">
                <a:latin typeface="Calibri" pitchFamily="34" charset="0"/>
              </a:rPr>
              <a:t>ne</a:t>
            </a:r>
            <a:r>
              <a:rPr lang="fr-FR" sz="1600" dirty="0" smtClean="0">
                <a:latin typeface="Calibri" pitchFamily="34" charset="0"/>
              </a:rPr>
              <a:t> prend </a:t>
            </a:r>
            <a:r>
              <a:rPr lang="fr-FR" sz="1600" b="1" dirty="0" smtClean="0">
                <a:latin typeface="Calibri" pitchFamily="34" charset="0"/>
              </a:rPr>
              <a:t>jamais</a:t>
            </a:r>
            <a:r>
              <a:rPr lang="fr-FR" sz="1600" dirty="0" smtClean="0">
                <a:latin typeface="Calibri" pitchFamily="34" charset="0"/>
              </a:rPr>
              <a:t> de livre.</a:t>
            </a:r>
          </a:p>
          <a:p>
            <a:pPr>
              <a:lnSpc>
                <a:spcPct val="120000"/>
              </a:lnSpc>
            </a:pPr>
            <a:r>
              <a:rPr lang="fr-FR" sz="1600" dirty="0" smtClean="0">
                <a:latin typeface="Calibri" pitchFamily="34" charset="0"/>
              </a:rPr>
              <a:t>Il y a </a:t>
            </a:r>
            <a:r>
              <a:rPr lang="fr-FR" sz="1600" b="1" dirty="0" smtClean="0">
                <a:latin typeface="Calibri" pitchFamily="34" charset="0"/>
              </a:rPr>
              <a:t>quelqu’un.</a:t>
            </a:r>
            <a:r>
              <a:rPr lang="fr-FR" sz="1600" dirty="0" smtClean="0">
                <a:latin typeface="Calibri" pitchFamily="34" charset="0"/>
              </a:rPr>
              <a:t>		    Il </a:t>
            </a:r>
            <a:r>
              <a:rPr lang="fr-FR" sz="1600" b="1" dirty="0" smtClean="0">
                <a:latin typeface="Calibri" pitchFamily="34" charset="0"/>
              </a:rPr>
              <a:t>n’</a:t>
            </a:r>
            <a:r>
              <a:rPr lang="fr-FR" sz="1600" dirty="0" smtClean="0">
                <a:latin typeface="Calibri" pitchFamily="34" charset="0"/>
              </a:rPr>
              <a:t>y a </a:t>
            </a:r>
            <a:r>
              <a:rPr lang="fr-FR" sz="1600" b="1" dirty="0" smtClean="0">
                <a:latin typeface="Calibri" pitchFamily="34" charset="0"/>
              </a:rPr>
              <a:t>personne</a:t>
            </a:r>
            <a:r>
              <a:rPr lang="fr-FR" sz="1600" dirty="0" smtClean="0">
                <a:latin typeface="Calibri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fr-FR" sz="1600" dirty="0" smtClean="0">
                <a:latin typeface="Calibri" pitchFamily="34" charset="0"/>
              </a:rPr>
              <a:t>Tu as </a:t>
            </a:r>
            <a:r>
              <a:rPr lang="fr-FR" sz="1600" b="1" dirty="0" smtClean="0">
                <a:latin typeface="Calibri" pitchFamily="34" charset="0"/>
              </a:rPr>
              <a:t>tout</a:t>
            </a:r>
            <a:r>
              <a:rPr lang="fr-FR" sz="1600" dirty="0" smtClean="0">
                <a:latin typeface="Calibri" pitchFamily="34" charset="0"/>
              </a:rPr>
              <a:t> mangé.		    Tu </a:t>
            </a:r>
            <a:r>
              <a:rPr lang="fr-FR" sz="1600" b="1" dirty="0" smtClean="0">
                <a:latin typeface="Calibri" pitchFamily="34" charset="0"/>
              </a:rPr>
              <a:t>n’</a:t>
            </a:r>
            <a:r>
              <a:rPr lang="fr-FR" sz="1600" dirty="0" smtClean="0">
                <a:latin typeface="Calibri" pitchFamily="34" charset="0"/>
              </a:rPr>
              <a:t>as </a:t>
            </a:r>
            <a:r>
              <a:rPr lang="fr-FR" sz="1600" b="1" dirty="0" smtClean="0">
                <a:latin typeface="Calibri" pitchFamily="34" charset="0"/>
              </a:rPr>
              <a:t>rien</a:t>
            </a:r>
            <a:r>
              <a:rPr lang="fr-FR" sz="1600" dirty="0" smtClean="0">
                <a:latin typeface="Calibri" pitchFamily="34" charset="0"/>
              </a:rPr>
              <a:t> mangé.</a:t>
            </a:r>
          </a:p>
          <a:p>
            <a:pPr>
              <a:lnSpc>
                <a:spcPct val="120000"/>
              </a:lnSpc>
            </a:pPr>
            <a:r>
              <a:rPr lang="fr-FR" sz="1600" dirty="0" smtClean="0">
                <a:latin typeface="Calibri" pitchFamily="34" charset="0"/>
              </a:rPr>
              <a:t>Il aime les pâtes </a:t>
            </a:r>
            <a:r>
              <a:rPr lang="fr-FR" sz="1600" b="1" dirty="0" smtClean="0">
                <a:latin typeface="Calibri" pitchFamily="34" charset="0"/>
              </a:rPr>
              <a:t>et</a:t>
            </a:r>
            <a:r>
              <a:rPr lang="fr-FR" sz="1600" dirty="0" smtClean="0">
                <a:latin typeface="Calibri" pitchFamily="34" charset="0"/>
              </a:rPr>
              <a:t> les choux.	    Il </a:t>
            </a:r>
            <a:r>
              <a:rPr lang="fr-FR" sz="1600" b="1" dirty="0" smtClean="0">
                <a:latin typeface="Calibri" pitchFamily="34" charset="0"/>
              </a:rPr>
              <a:t>n’</a:t>
            </a:r>
            <a:r>
              <a:rPr lang="fr-FR" sz="1600" dirty="0" smtClean="0">
                <a:latin typeface="Calibri" pitchFamily="34" charset="0"/>
              </a:rPr>
              <a:t>aime </a:t>
            </a:r>
            <a:r>
              <a:rPr lang="fr-FR" sz="1600" b="1" dirty="0" smtClean="0">
                <a:latin typeface="Calibri" pitchFamily="34" charset="0"/>
              </a:rPr>
              <a:t>ni</a:t>
            </a:r>
            <a:r>
              <a:rPr lang="fr-FR" sz="1600" dirty="0" smtClean="0">
                <a:latin typeface="Calibri" pitchFamily="34" charset="0"/>
              </a:rPr>
              <a:t> les pâtes, </a:t>
            </a:r>
            <a:r>
              <a:rPr lang="fr-FR" sz="1600" b="1" dirty="0" smtClean="0">
                <a:latin typeface="Calibri" pitchFamily="34" charset="0"/>
              </a:rPr>
              <a:t>ni</a:t>
            </a:r>
            <a:r>
              <a:rPr lang="fr-FR" sz="1600" dirty="0" smtClean="0">
                <a:latin typeface="Calibri" pitchFamily="34" charset="0"/>
              </a:rPr>
              <a:t> les choux.</a:t>
            </a:r>
          </a:p>
          <a:p>
            <a:pPr>
              <a:lnSpc>
                <a:spcPct val="120000"/>
              </a:lnSpc>
            </a:pPr>
            <a:r>
              <a:rPr lang="fr-FR" sz="1600" dirty="0" smtClean="0">
                <a:latin typeface="Calibri" pitchFamily="34" charset="0"/>
              </a:rPr>
              <a:t>Je mange </a:t>
            </a:r>
            <a:r>
              <a:rPr lang="fr-FR" sz="1600" b="1" dirty="0" smtClean="0">
                <a:latin typeface="Calibri" pitchFamily="34" charset="0"/>
              </a:rPr>
              <a:t>beaucoup</a:t>
            </a:r>
            <a:r>
              <a:rPr lang="fr-FR" sz="1600" dirty="0" smtClean="0">
                <a:latin typeface="Calibri" pitchFamily="34" charset="0"/>
              </a:rPr>
              <a:t> de bonbons.     Je </a:t>
            </a:r>
            <a:r>
              <a:rPr lang="fr-FR" sz="1600" b="1" dirty="0" smtClean="0">
                <a:latin typeface="Calibri" pitchFamily="34" charset="0"/>
              </a:rPr>
              <a:t>ne</a:t>
            </a:r>
            <a:r>
              <a:rPr lang="fr-FR" sz="1600" dirty="0" smtClean="0">
                <a:latin typeface="Calibri" pitchFamily="34" charset="0"/>
              </a:rPr>
              <a:t> mange </a:t>
            </a:r>
            <a:r>
              <a:rPr lang="fr-FR" sz="1600" b="1" dirty="0" smtClean="0">
                <a:latin typeface="Calibri" pitchFamily="34" charset="0"/>
              </a:rPr>
              <a:t>aucun</a:t>
            </a:r>
            <a:r>
              <a:rPr lang="fr-FR" sz="1600" dirty="0" smtClean="0">
                <a:latin typeface="Calibri" pitchFamily="34" charset="0"/>
              </a:rPr>
              <a:t> bonbons.</a:t>
            </a:r>
          </a:p>
          <a:p>
            <a:pPr>
              <a:lnSpc>
                <a:spcPct val="120000"/>
              </a:lnSpc>
            </a:pPr>
            <a:r>
              <a:rPr lang="fr-FR" sz="1600" dirty="0">
                <a:latin typeface="Calibri" pitchFamily="34" charset="0"/>
              </a:rPr>
              <a:t>	</a:t>
            </a:r>
            <a:r>
              <a:rPr lang="fr-FR" sz="1600" dirty="0" smtClean="0">
                <a:latin typeface="Calibri" pitchFamily="34" charset="0"/>
              </a:rPr>
              <a:t>		    Il </a:t>
            </a:r>
            <a:r>
              <a:rPr lang="fr-FR" sz="1600" b="1" dirty="0" smtClean="0">
                <a:latin typeface="Calibri" pitchFamily="34" charset="0"/>
              </a:rPr>
              <a:t>n’</a:t>
            </a:r>
            <a:r>
              <a:rPr lang="fr-FR" sz="1600" dirty="0" smtClean="0">
                <a:latin typeface="Calibri" pitchFamily="34" charset="0"/>
              </a:rPr>
              <a:t>a </a:t>
            </a:r>
            <a:r>
              <a:rPr lang="fr-FR" sz="1600" b="1" dirty="0" smtClean="0">
                <a:latin typeface="Calibri" pitchFamily="34" charset="0"/>
              </a:rPr>
              <a:t>que</a:t>
            </a:r>
            <a:r>
              <a:rPr lang="fr-FR" sz="1600" dirty="0" smtClean="0">
                <a:latin typeface="Calibri" pitchFamily="34" charset="0"/>
              </a:rPr>
              <a:t> des ennuis.</a:t>
            </a:r>
          </a:p>
          <a:p>
            <a:pPr>
              <a:lnSpc>
                <a:spcPct val="120000"/>
              </a:lnSpc>
            </a:pPr>
            <a:endParaRPr lang="fr-FR" sz="1600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endParaRPr lang="fr-FR" sz="1600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endParaRPr lang="fr-FR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 bwMode="auto">
          <a:xfrm>
            <a:off x="1567774" y="260648"/>
            <a:ext cx="6048672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800" dirty="0" smtClean="0">
                <a:latin typeface="AlphaSports" panose="00000400000000000000" pitchFamily="2" charset="0"/>
              </a:rPr>
              <a:t>A toi de jouer</a:t>
            </a:r>
            <a:endParaRPr lang="fr-FR" sz="2800" dirty="0">
              <a:latin typeface="AlphaSports" panose="00000400000000000000" pitchFamily="2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314098" y="1170111"/>
            <a:ext cx="6408712" cy="4320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lang="fr-FR" sz="1600" dirty="0">
              <a:latin typeface="Calibri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23528" y="1052734"/>
            <a:ext cx="7632848" cy="94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fr-FR" sz="1400" b="1" u="sng" dirty="0" smtClean="0">
                <a:latin typeface="+mn-lt"/>
              </a:rPr>
              <a:t>A l’oral : dis ces phrases correctement</a:t>
            </a:r>
          </a:p>
          <a:p>
            <a:pPr>
              <a:lnSpc>
                <a:spcPct val="120000"/>
              </a:lnSpc>
            </a:pPr>
            <a:r>
              <a:rPr lang="fr-FR" sz="1400" dirty="0" smtClean="0">
                <a:latin typeface="+mn-lt"/>
              </a:rPr>
              <a:t>a) T’as </a:t>
            </a:r>
            <a:r>
              <a:rPr lang="fr-FR" sz="1400" dirty="0">
                <a:latin typeface="+mn-lt"/>
              </a:rPr>
              <a:t>pas vu ma trousse </a:t>
            </a:r>
            <a:r>
              <a:rPr lang="fr-FR" sz="1400" dirty="0" smtClean="0">
                <a:latin typeface="+mn-lt"/>
              </a:rPr>
              <a:t>?	b</a:t>
            </a:r>
            <a:r>
              <a:rPr lang="fr-FR" sz="1400" dirty="0">
                <a:latin typeface="+mn-lt"/>
              </a:rPr>
              <a:t>) J’suis jamais allé au </a:t>
            </a:r>
            <a:r>
              <a:rPr lang="fr-FR" sz="1400" dirty="0" smtClean="0">
                <a:latin typeface="+mn-lt"/>
              </a:rPr>
              <a:t>Canada. 	c) Joue pas au ballon dans la maison. </a:t>
            </a:r>
          </a:p>
          <a:p>
            <a:pPr>
              <a:lnSpc>
                <a:spcPct val="120000"/>
              </a:lnSpc>
            </a:pPr>
            <a:r>
              <a:rPr lang="fr-FR" sz="1400" dirty="0" smtClean="0">
                <a:latin typeface="+mn-lt"/>
              </a:rPr>
              <a:t>d) Y’a rien à manger pour ce soir.	e) Pourquoi est-ce que vous portez plus vos lunettes?</a:t>
            </a:r>
            <a:r>
              <a:rPr lang="fr-FR" sz="1600" dirty="0" smtClean="0"/>
              <a:t> </a:t>
            </a:r>
            <a:endParaRPr lang="fr-FR" sz="1600" dirty="0" smtClean="0">
              <a:latin typeface="Calibri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698475" y="2132856"/>
            <a:ext cx="7626437" cy="4523727"/>
            <a:chOff x="723900" y="1170111"/>
            <a:chExt cx="8420100" cy="4994499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" y="1268760"/>
              <a:ext cx="8420100" cy="489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2627784" y="1170111"/>
              <a:ext cx="6408712" cy="5306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endParaRPr lang="fr-FR" sz="16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37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 noChangeArrowheads="1"/>
          </p:cNvPicPr>
          <p:nvPr/>
        </p:nvPicPr>
        <p:blipFill>
          <a:blip r:embed="rId2"/>
          <a:srcRect l="19725" t="21658" r="18094" b="22244"/>
          <a:stretch>
            <a:fillRect/>
          </a:stretch>
        </p:blipFill>
        <p:spPr bwMode="auto">
          <a:xfrm>
            <a:off x="179388" y="1125538"/>
            <a:ext cx="8208962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10"/>
          <p:cNvPicPr>
            <a:picLocks noChangeAspect="1" noChangeArrowheads="1"/>
          </p:cNvPicPr>
          <p:nvPr/>
        </p:nvPicPr>
        <p:blipFill>
          <a:blip r:embed="rId3"/>
          <a:srcRect r="14616" b="5959"/>
          <a:stretch>
            <a:fillRect/>
          </a:stretch>
        </p:blipFill>
        <p:spPr bwMode="auto">
          <a:xfrm>
            <a:off x="7885113" y="1916113"/>
            <a:ext cx="936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5" name="Groupe 5"/>
          <p:cNvGrpSpPr>
            <a:grpSpLocks/>
          </p:cNvGrpSpPr>
          <p:nvPr/>
        </p:nvGrpSpPr>
        <p:grpSpPr bwMode="auto">
          <a:xfrm>
            <a:off x="179388" y="188913"/>
            <a:ext cx="8964612" cy="641350"/>
            <a:chOff x="107504" y="116632"/>
            <a:chExt cx="8856984" cy="639994"/>
          </a:xfrm>
        </p:grpSpPr>
        <p:sp>
          <p:nvSpPr>
            <p:cNvPr id="18439" name="ZoneTexte 8"/>
            <p:cNvSpPr txBox="1">
              <a:spLocks noChangeArrowheads="1"/>
            </p:cNvSpPr>
            <p:nvPr/>
          </p:nvSpPr>
          <p:spPr bwMode="auto">
            <a:xfrm>
              <a:off x="107504" y="116632"/>
              <a:ext cx="1008507" cy="639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3600">
                  <a:latin typeface="Arial Rounded MT Bold" pitchFamily="34" charset="0"/>
                </a:rPr>
                <a:t>G</a:t>
              </a:r>
              <a:r>
                <a:rPr lang="fr-FR" sz="2400">
                  <a:latin typeface="Arial Rounded MT Bold" pitchFamily="34" charset="0"/>
                </a:rPr>
                <a:t>N</a:t>
              </a:r>
              <a:r>
                <a:rPr lang="fr-FR" sz="3200">
                  <a:latin typeface="Arial Rounded MT Bold" pitchFamily="34" charset="0"/>
                </a:rPr>
                <a:t>3</a:t>
              </a:r>
            </a:p>
          </p:txBody>
        </p:sp>
        <p:sp>
          <p:nvSpPr>
            <p:cNvPr id="18440" name="ZoneTexte 9"/>
            <p:cNvSpPr txBox="1">
              <a:spLocks noChangeArrowheads="1"/>
            </p:cNvSpPr>
            <p:nvPr/>
          </p:nvSpPr>
          <p:spPr bwMode="auto">
            <a:xfrm>
              <a:off x="1331292" y="116632"/>
              <a:ext cx="7633196" cy="639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3600">
                  <a:latin typeface="Arial Rounded MT Bold" pitchFamily="34" charset="0"/>
                </a:rPr>
                <a:t>Les déterminants : les articles</a:t>
              </a:r>
            </a:p>
          </p:txBody>
        </p:sp>
      </p:grpSp>
      <p:pic>
        <p:nvPicPr>
          <p:cNvPr id="18436" name="Picture 9"/>
          <p:cNvPicPr>
            <a:picLocks noChangeAspect="1" noChangeArrowheads="1"/>
          </p:cNvPicPr>
          <p:nvPr/>
        </p:nvPicPr>
        <p:blipFill>
          <a:blip r:embed="rId4"/>
          <a:srcRect l="27672" t="50174" r="58624" b="21289"/>
          <a:stretch>
            <a:fillRect/>
          </a:stretch>
        </p:blipFill>
        <p:spPr bwMode="auto">
          <a:xfrm>
            <a:off x="468313" y="5373688"/>
            <a:ext cx="10795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0"/>
          <p:cNvPicPr>
            <a:picLocks noChangeAspect="1" noChangeArrowheads="1"/>
          </p:cNvPicPr>
          <p:nvPr/>
        </p:nvPicPr>
        <p:blipFill>
          <a:blip r:embed="rId4"/>
          <a:srcRect l="41376" t="50174" r="43994" b="21289"/>
          <a:stretch>
            <a:fillRect/>
          </a:stretch>
        </p:blipFill>
        <p:spPr bwMode="auto">
          <a:xfrm>
            <a:off x="3708400" y="5373688"/>
            <a:ext cx="115252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1"/>
          <p:cNvPicPr>
            <a:picLocks noChangeAspect="1" noChangeArrowheads="1"/>
          </p:cNvPicPr>
          <p:nvPr/>
        </p:nvPicPr>
        <p:blipFill>
          <a:blip r:embed="rId4"/>
          <a:srcRect l="56006" t="50174" r="30270" b="21289"/>
          <a:stretch>
            <a:fillRect/>
          </a:stretch>
        </p:blipFill>
        <p:spPr bwMode="auto">
          <a:xfrm>
            <a:off x="6659563" y="5373688"/>
            <a:ext cx="1081087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619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388</Words>
  <Application>Microsoft Office PowerPoint</Application>
  <PresentationFormat>Affichage à l'écran (4:3)</PresentationFormat>
  <Paragraphs>180</Paragraphs>
  <Slides>14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CLASSE DE   CM1-CM2  Angéline Préault</vt:lpstr>
      <vt:lpstr>Profil de la classe</vt:lpstr>
      <vt:lpstr>Une journée de classe</vt:lpstr>
      <vt:lpstr>Programmes</vt:lpstr>
      <vt:lpstr>Projet d’école</vt:lpstr>
      <vt:lpstr>Les leçons à la maison</vt:lpstr>
      <vt:lpstr>Présentation PowerPoint</vt:lpstr>
      <vt:lpstr>Présentation PowerPoint</vt:lpstr>
      <vt:lpstr>Présentation PowerPoint</vt:lpstr>
      <vt:lpstr>Présentation PowerPoint</vt:lpstr>
      <vt:lpstr>Les évaluations</vt:lpstr>
      <vt:lpstr>Communication</vt:lpstr>
      <vt:lpstr>Présentation PowerPoint</vt:lpstr>
      <vt:lpstr>Divers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CLASSE DE   CM1-CM2  Angéline Préault</dc:title>
  <dc:creator>Angéline</dc:creator>
  <cp:lastModifiedBy>Angéline</cp:lastModifiedBy>
  <cp:revision>23</cp:revision>
  <dcterms:created xsi:type="dcterms:W3CDTF">2015-09-16T17:40:35Z</dcterms:created>
  <dcterms:modified xsi:type="dcterms:W3CDTF">2016-09-27T17:28:11Z</dcterms:modified>
</cp:coreProperties>
</file>